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CE538-7CB9-4015-A0BD-FC07100CC12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78203-8150-4ED9-B52F-210528F80F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DE79D-DEF1-4572-8B22-DAAFECE348A8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CC938-491A-4A90-9CB4-16B1DA6A0C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70CD1-8A17-4681-856D-5848F2657C4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B9D77-662C-45FA-9B3F-F11B8797827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6D4F5-A83D-45D9-B823-50655A8ADB5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10031-4EE6-400A-B8A5-1EFA8A7CD81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FCF05-7E15-4844-A541-F3A31BEBFF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F7E8B-50E8-49F6-B7AC-15ADAC5C8C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9E6A0-3A04-4FDD-A883-5CD3556BB5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F02AB-8C94-4086-9113-C22B53C0BF0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337CF-E9AD-42A4-A4F5-8343BD465D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167C9-92E1-43B5-9286-EA915C13998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D133-9EF8-476B-A9F4-2DC9CD73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gif"/><Relationship Id="rId3" Type="http://schemas.openxmlformats.org/officeDocument/2006/relationships/audio" Target="file:///H:\thuy%20lop%201\bai%20ca%20di%20hoc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3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15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1870075" y="4049713"/>
            <a:ext cx="56229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Tiếng Việt</a:t>
            </a: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8195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Lớp 1</a:t>
            </a: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g_hi" descr="ANd9GcSr_k19jwpepSomVix7zy5x8Md4ca2oaiqXp9BussF_duTSYAYI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rg_hi" descr="ANd9GcS_15-Wo8nZn0NSk3W2ixxt9_4NpD-CiD7MZCtRS9mA8UvNkb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5603" name="Picture 3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14600" y="228600"/>
            <a:ext cx="3657600" cy="701675"/>
          </a:xfrm>
          <a:prstGeom prst="rect">
            <a:avLst/>
          </a:prstGeom>
          <a:solidFill>
            <a:srgbClr val="A8F6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  <a:latin typeface=".VnAvant" pitchFamily="34" charset="0"/>
              </a:rPr>
              <a:t>thá vµ s­ tö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645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686800" cy="601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65150"/>
            <a:ext cx="8458200" cy="56832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001000" cy="6056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610600" cy="5981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219200" y="114300"/>
            <a:ext cx="83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x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523875"/>
            <a:ext cx="6934200" cy="695325"/>
            <a:chOff x="336" y="330"/>
            <a:chExt cx="4368" cy="438"/>
          </a:xfrm>
        </p:grpSpPr>
        <p:sp>
          <p:nvSpPr>
            <p:cNvPr id="31760" name="Oval 4"/>
            <p:cNvSpPr>
              <a:spLocks noChangeArrowheads="1"/>
            </p:cNvSpPr>
            <p:nvPr/>
          </p:nvSpPr>
          <p:spPr bwMode="auto">
            <a:xfrm>
              <a:off x="336" y="339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1</a:t>
              </a:r>
            </a:p>
          </p:txBody>
        </p:sp>
        <p:sp>
          <p:nvSpPr>
            <p:cNvPr id="31761" name="Oval 6"/>
            <p:cNvSpPr>
              <a:spLocks noChangeArrowheads="1"/>
            </p:cNvSpPr>
            <p:nvPr/>
          </p:nvSpPr>
          <p:spPr bwMode="auto">
            <a:xfrm>
              <a:off x="3168" y="38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3</a:t>
              </a:r>
            </a:p>
          </p:txBody>
        </p:sp>
        <p:sp>
          <p:nvSpPr>
            <p:cNvPr id="31762" name="Oval 7"/>
            <p:cNvSpPr>
              <a:spLocks noChangeArrowheads="1"/>
            </p:cNvSpPr>
            <p:nvPr/>
          </p:nvSpPr>
          <p:spPr bwMode="auto">
            <a:xfrm>
              <a:off x="4320" y="38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</a:pPr>
              <a:r>
                <a:rPr lang="en-US" sz="3200" b="1"/>
                <a:t>4</a:t>
              </a:r>
            </a:p>
          </p:txBody>
        </p:sp>
        <p:sp>
          <p:nvSpPr>
            <p:cNvPr id="31763" name="Oval 8"/>
            <p:cNvSpPr>
              <a:spLocks noChangeArrowheads="1"/>
            </p:cNvSpPr>
            <p:nvPr/>
          </p:nvSpPr>
          <p:spPr bwMode="auto">
            <a:xfrm>
              <a:off x="1776" y="33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2</a:t>
              </a:r>
            </a:p>
          </p:txBody>
        </p:sp>
      </p:grp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5743575" y="157163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k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505200" y="114300"/>
            <a:ext cx="83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s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7610475" y="200025"/>
            <a:ext cx="83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5050"/>
                </a:solidFill>
              </a:rPr>
              <a:t>c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838200" y="1447800"/>
            <a:ext cx="7467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nhµ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s</a:t>
            </a:r>
            <a:r>
              <a:rPr lang="en-US" sz="5400" b="1">
                <a:latin typeface=".VnAvant" pitchFamily="34" charset="0"/>
              </a:rPr>
              <a:t>­         bã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ª  </a:t>
            </a:r>
          </a:p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ca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s</a:t>
            </a:r>
            <a:r>
              <a:rPr lang="en-US" sz="5400" b="1">
                <a:latin typeface=".VnAvant" pitchFamily="34" charset="0"/>
              </a:rPr>
              <a:t>Ü              tñ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c</a:t>
            </a:r>
            <a:r>
              <a:rPr lang="en-US" sz="5400" b="1">
                <a:latin typeface=".VnAvant" pitchFamily="34" charset="0"/>
              </a:rPr>
              <a:t>ò</a:t>
            </a:r>
          </a:p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x</a:t>
            </a:r>
            <a:r>
              <a:rPr lang="en-US" sz="5400" b="1">
                <a:latin typeface=".VnAvant" pitchFamily="34" charset="0"/>
              </a:rPr>
              <a:t>æ sè            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k</a:t>
            </a:r>
            <a:r>
              <a:rPr lang="en-US" sz="5400" b="1">
                <a:latin typeface=".VnAvant" pitchFamily="34" charset="0"/>
              </a:rPr>
              <a:t>× cä</a:t>
            </a:r>
          </a:p>
          <a:p>
            <a:pPr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lß 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x</a:t>
            </a:r>
            <a:r>
              <a:rPr lang="en-US" sz="5400" b="1">
                <a:latin typeface=".VnAvant" pitchFamily="34" charset="0"/>
              </a:rPr>
              <a:t>o              la</a:t>
            </a:r>
            <a:r>
              <a:rPr lang="en-US" sz="5400" b="1">
                <a:solidFill>
                  <a:srgbClr val="FF5050"/>
                </a:solidFill>
                <a:latin typeface=".VnAvant" pitchFamily="34" charset="0"/>
              </a:rPr>
              <a:t> c</a:t>
            </a:r>
            <a:r>
              <a:rPr lang="en-US" sz="5400" b="1">
                <a:latin typeface=".VnAvant" pitchFamily="34" charset="0"/>
              </a:rPr>
              <a:t>µ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347913" y="1628775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785938" y="2876550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5915025" y="5300663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6038850" y="2876550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6100763" y="1624013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571625" y="5343525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809625" y="4114800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986338" y="4110038"/>
            <a:ext cx="53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4" name="Picture 4" descr="bckgrnd01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6019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vantH"/>
              </a:rPr>
              <a:t>Trß ch¬i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HL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Time" pitchFamily="34" charset="0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2" name="Picture 14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AutoShape 15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AutoShape 18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AutoShape 19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60" name="AutoShape 20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AutoShape 21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62" name="AutoShape 22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AutoShape 24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1066800" y="1995488"/>
            <a:ext cx="7086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200" b="1" i="1">
              <a:solidFill>
                <a:srgbClr val="FF3300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3200" b="1" i="1">
                <a:solidFill>
                  <a:srgbClr val="FF3300"/>
                </a:solidFill>
                <a:latin typeface=".VnTime" pitchFamily="34" charset="0"/>
              </a:rPr>
              <a:t>KÝnh chµo </a:t>
            </a:r>
            <a:r>
              <a:rPr lang="en-US" sz="3200" b="1" i="1">
                <a:solidFill>
                  <a:srgbClr val="FF3300"/>
                </a:solidFill>
                <a:latin typeface="VNI-Times" pitchFamily="2" charset="0"/>
              </a:rPr>
              <a:t>vaø kính chuùc quyù thaày coâ maïnh khoûe !</a:t>
            </a:r>
            <a:endParaRPr lang="en-US" sz="3200" b="1" i="1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8706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27" descr="POINSET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28" descr="POINSET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29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30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31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32" descr="BAR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3" name="Picture 33" descr="14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40386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Picture 34" descr="3d butterfl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5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43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4464" fill="hold"/>
                                        <p:tgtEl>
                                          <p:spTgt spid="87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7" presetClass="entr" presetSubtype="4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6964"/>
                            </p:stCondLst>
                            <p:childTnLst>
                              <p:par>
                                <p:cTn id="1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85576" fill="hold"/>
                                        <p:tgtEl>
                                          <p:spTgt spid="87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66"/>
                </p:tgtEl>
              </p:cMediaNode>
            </p:audio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2"/>
                </p:tgtEl>
              </p:cMediaNode>
            </p:audio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75"/>
                </p:tgtEl>
              </p:cMediaNode>
            </p:audio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5" grpId="0" animBg="1"/>
      <p:bldP spid="87056" grpId="0" animBg="1"/>
      <p:bldP spid="87057" grpId="0" animBg="1"/>
      <p:bldP spid="87058" grpId="0" animBg="1"/>
      <p:bldP spid="87059" grpId="0" animBg="1"/>
      <p:bldP spid="87060" grpId="0" animBg="1"/>
      <p:bldP spid="87061" grpId="0" animBg="1"/>
      <p:bldP spid="87062" grpId="0" animBg="1"/>
      <p:bldP spid="87063" grpId="0" animBg="1"/>
      <p:bldP spid="87064" grpId="0" animBg="1"/>
      <p:bldP spid="87065" grpId="0"/>
      <p:bldP spid="870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mõng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thÇy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c«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vÒ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dù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giê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!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048000" y="1295400"/>
          <a:ext cx="3124200" cy="1828800"/>
        </p:xfrm>
        <a:graphic>
          <a:graphicData uri="http://schemas.openxmlformats.org/presentationml/2006/ole">
            <p:oleObj spid="_x0000_s1026" name="Clip" r:id="rId4" imgW="807415" imgH="503834" progId="MS_ClipArt_Gallery.2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81200" y="41910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BÙI THỊ THANH HÀ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943600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</a:t>
            </a: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3000" b="1" dirty="0" smtClean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1A6</a:t>
            </a:r>
            <a:endParaRPr lang="en-US" sz="3000" b="1" dirty="0">
              <a:ln w="11430">
                <a:solidFill>
                  <a:srgbClr val="FF0000"/>
                </a:solidFill>
              </a:ln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21: ÔN TẬP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4121" grpId="0" animBg="1"/>
      <p:bldP spid="34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err="1" smtClean="0">
                <a:solidFill>
                  <a:srgbClr val="FF0000"/>
                </a:solidFill>
                <a:latin typeface=".VnTimeH" pitchFamily="34" charset="0"/>
              </a:rPr>
              <a:t>TiÕt</a:t>
            </a:r>
            <a:r>
              <a:rPr lang="en-US" sz="6000" b="1" dirty="0" smtClean="0">
                <a:solidFill>
                  <a:srgbClr val="FF0000"/>
                </a:solidFill>
                <a:latin typeface=".VnTimeH" pitchFamily="34" charset="0"/>
              </a:rPr>
              <a:t> 2</a:t>
            </a:r>
            <a:br>
              <a:rPr lang="en-US" sz="6000" b="1" dirty="0" smtClean="0">
                <a:solidFill>
                  <a:srgbClr val="FF0000"/>
                </a:solidFill>
                <a:latin typeface=".VnTimeH" pitchFamily="34" charset="0"/>
              </a:rPr>
            </a:br>
            <a:endParaRPr lang="en-US" sz="60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700338"/>
            <a:ext cx="2286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xe chØ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cñ s¶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kÎ «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ræ khÕ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762000"/>
          <a:ext cx="1905000" cy="152400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3981" name="Group 13"/>
          <p:cNvGraphicFramePr>
            <a:graphicFrameLocks noGrp="1"/>
          </p:cNvGraphicFramePr>
          <p:nvPr>
            <p:ph sz="quarter" idx="3"/>
          </p:nvPr>
        </p:nvGraphicFramePr>
        <p:xfrm>
          <a:off x="2971800" y="215900"/>
          <a:ext cx="5943600" cy="4279903"/>
        </p:xfrm>
        <a:graphic>
          <a:graphicData uri="http://schemas.openxmlformats.org/drawingml/2006/table">
            <a:tbl>
              <a:tblPr/>
              <a:tblGrid>
                <a:gridCol w="989013"/>
                <a:gridCol w="992187"/>
                <a:gridCol w="992188"/>
                <a:gridCol w="989012"/>
                <a:gridCol w="992188"/>
                <a:gridCol w="989012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r­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s­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ch­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  <a:cs typeface="Arial" charset="0"/>
                        </a:rPr>
                        <a:t>kh­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957513" y="4800600"/>
            <a:ext cx="5943600" cy="1828800"/>
            <a:chOff x="1888" y="2880"/>
            <a:chExt cx="3696" cy="1152"/>
          </a:xfrm>
        </p:grpSpPr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 flipH="1">
              <a:off x="3408" y="3024"/>
              <a:ext cx="92" cy="122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4968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ch¹</a:t>
              </a:r>
            </a:p>
          </p:txBody>
        </p:sp>
        <p:sp>
          <p:nvSpPr>
            <p:cNvPr id="18506" name="Rectangle 74"/>
            <p:cNvSpPr>
              <a:spLocks noChangeArrowheads="1"/>
            </p:cNvSpPr>
            <p:nvPr/>
          </p:nvSpPr>
          <p:spPr bwMode="auto">
            <a:xfrm>
              <a:off x="4352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ch·</a:t>
              </a:r>
            </a:p>
          </p:txBody>
        </p:sp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3736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ch¶</a:t>
              </a:r>
            </a:p>
          </p:txBody>
        </p:sp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3120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ch¸</a:t>
              </a:r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2504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chµ</a:t>
              </a:r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1888" y="3702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cha</a:t>
              </a:r>
            </a:p>
          </p:txBody>
        </p:sp>
        <p:sp>
          <p:nvSpPr>
            <p:cNvPr id="18511" name="Rectangle 79"/>
            <p:cNvSpPr>
              <a:spLocks noChangeArrowheads="1"/>
            </p:cNvSpPr>
            <p:nvPr/>
          </p:nvSpPr>
          <p:spPr bwMode="auto">
            <a:xfrm>
              <a:off x="4968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 rô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2" name="Rectangle 80"/>
            <p:cNvSpPr>
              <a:spLocks noChangeArrowheads="1"/>
            </p:cNvSpPr>
            <p:nvPr/>
          </p:nvSpPr>
          <p:spPr bwMode="auto">
            <a:xfrm>
              <a:off x="4352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 rò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3" name="Rectangle 81"/>
            <p:cNvSpPr>
              <a:spLocks noChangeArrowheads="1"/>
            </p:cNvSpPr>
            <p:nvPr/>
          </p:nvSpPr>
          <p:spPr bwMode="auto">
            <a:xfrm>
              <a:off x="3736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 rñ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4" name="Rectangle 82"/>
            <p:cNvSpPr>
              <a:spLocks noChangeArrowheads="1"/>
            </p:cNvSpPr>
            <p:nvPr/>
          </p:nvSpPr>
          <p:spPr bwMode="auto">
            <a:xfrm>
              <a:off x="3120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ró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5" name="Rectangle 83"/>
            <p:cNvSpPr>
              <a:spLocks noChangeArrowheads="1"/>
            </p:cNvSpPr>
            <p:nvPr/>
          </p:nvSpPr>
          <p:spPr bwMode="auto">
            <a:xfrm>
              <a:off x="2504" y="3279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rï</a:t>
              </a:r>
            </a:p>
            <a:p>
              <a:pPr algn="ctr">
                <a:spcBef>
                  <a:spcPct val="20000"/>
                </a:spcBef>
              </a:pPr>
              <a:endParaRPr lang="en-US" sz="900" b="1"/>
            </a:p>
          </p:txBody>
        </p:sp>
        <p:sp>
          <p:nvSpPr>
            <p:cNvPr id="18516" name="Rectangle 84"/>
            <p:cNvSpPr>
              <a:spLocks noChangeArrowheads="1"/>
            </p:cNvSpPr>
            <p:nvPr/>
          </p:nvSpPr>
          <p:spPr bwMode="auto">
            <a:xfrm>
              <a:off x="1888" y="3247"/>
              <a:ext cx="61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latin typeface=".VnAvant" pitchFamily="34" charset="0"/>
                </a:rPr>
                <a:t>ru</a:t>
              </a:r>
            </a:p>
          </p:txBody>
        </p:sp>
        <p:sp>
          <p:nvSpPr>
            <p:cNvPr id="18517" name="Rectangle 85"/>
            <p:cNvSpPr>
              <a:spLocks noChangeArrowheads="1"/>
            </p:cNvSpPr>
            <p:nvPr/>
          </p:nvSpPr>
          <p:spPr bwMode="auto">
            <a:xfrm>
              <a:off x="4968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800" b="1">
                  <a:solidFill>
                    <a:srgbClr val="FF0066"/>
                  </a:solidFill>
                  <a:latin typeface=".VnBlackH" pitchFamily="34" charset="0"/>
                </a:rPr>
                <a:t>o</a:t>
              </a:r>
            </a:p>
          </p:txBody>
        </p:sp>
        <p:sp>
          <p:nvSpPr>
            <p:cNvPr id="18518" name="Rectangle 86"/>
            <p:cNvSpPr>
              <a:spLocks noChangeArrowheads="1"/>
            </p:cNvSpPr>
            <p:nvPr/>
          </p:nvSpPr>
          <p:spPr bwMode="auto">
            <a:xfrm>
              <a:off x="4352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rgbClr val="6600CC"/>
                  </a:solidFill>
                  <a:latin typeface=".VnBlackH" pitchFamily="34" charset="0"/>
                </a:rPr>
                <a:t>~</a:t>
              </a:r>
            </a:p>
          </p:txBody>
        </p:sp>
        <p:sp>
          <p:nvSpPr>
            <p:cNvPr id="18519" name="Rectangle 87"/>
            <p:cNvSpPr>
              <a:spLocks noChangeArrowheads="1"/>
            </p:cNvSpPr>
            <p:nvPr/>
          </p:nvSpPr>
          <p:spPr bwMode="auto">
            <a:xfrm>
              <a:off x="3736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4000" b="1">
                  <a:solidFill>
                    <a:schemeClr val="folHlink"/>
                  </a:solidFill>
                  <a:latin typeface=".VnCooper" pitchFamily="34" charset="0"/>
                </a:rPr>
                <a:t>’</a:t>
              </a:r>
            </a:p>
          </p:txBody>
        </p:sp>
        <p:sp>
          <p:nvSpPr>
            <p:cNvPr id="18520" name="Rectangle 88"/>
            <p:cNvSpPr>
              <a:spLocks noChangeArrowheads="1"/>
            </p:cNvSpPr>
            <p:nvPr/>
          </p:nvSpPr>
          <p:spPr bwMode="auto">
            <a:xfrm>
              <a:off x="2504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.VnBlackH" pitchFamily="34" charset="0"/>
                </a:rPr>
                <a:t>\</a:t>
              </a:r>
            </a:p>
          </p:txBody>
        </p:sp>
        <p:sp>
          <p:nvSpPr>
            <p:cNvPr id="18521" name="Rectangle 89"/>
            <p:cNvSpPr>
              <a:spLocks noChangeArrowheads="1"/>
            </p:cNvSpPr>
            <p:nvPr/>
          </p:nvSpPr>
          <p:spPr bwMode="auto">
            <a:xfrm>
              <a:off x="1888" y="2880"/>
              <a:ext cx="61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vi-VN" sz="600"/>
            </a:p>
          </p:txBody>
        </p:sp>
        <p:sp>
          <p:nvSpPr>
            <p:cNvPr id="18522" name="Line 90"/>
            <p:cNvSpPr>
              <a:spLocks noChangeShapeType="1"/>
            </p:cNvSpPr>
            <p:nvPr/>
          </p:nvSpPr>
          <p:spPr bwMode="auto">
            <a:xfrm>
              <a:off x="1888" y="2880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Line 91"/>
            <p:cNvSpPr>
              <a:spLocks noChangeShapeType="1"/>
            </p:cNvSpPr>
            <p:nvPr/>
          </p:nvSpPr>
          <p:spPr bwMode="auto">
            <a:xfrm>
              <a:off x="1888" y="3264"/>
              <a:ext cx="3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Line 92"/>
            <p:cNvSpPr>
              <a:spLocks noChangeShapeType="1"/>
            </p:cNvSpPr>
            <p:nvPr/>
          </p:nvSpPr>
          <p:spPr bwMode="auto">
            <a:xfrm>
              <a:off x="1888" y="3702"/>
              <a:ext cx="3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93"/>
            <p:cNvSpPr>
              <a:spLocks noChangeShapeType="1"/>
            </p:cNvSpPr>
            <p:nvPr/>
          </p:nvSpPr>
          <p:spPr bwMode="auto">
            <a:xfrm>
              <a:off x="1888" y="4032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Line 94"/>
            <p:cNvSpPr>
              <a:spLocks noChangeShapeType="1"/>
            </p:cNvSpPr>
            <p:nvPr/>
          </p:nvSpPr>
          <p:spPr bwMode="auto">
            <a:xfrm>
              <a:off x="1888" y="2880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95"/>
            <p:cNvSpPr>
              <a:spLocks noChangeShapeType="1"/>
            </p:cNvSpPr>
            <p:nvPr/>
          </p:nvSpPr>
          <p:spPr bwMode="auto">
            <a:xfrm>
              <a:off x="2504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>
              <a:off x="3120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97"/>
            <p:cNvSpPr>
              <a:spLocks noChangeShapeType="1"/>
            </p:cNvSpPr>
            <p:nvPr/>
          </p:nvSpPr>
          <p:spPr bwMode="auto">
            <a:xfrm>
              <a:off x="3736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98"/>
            <p:cNvSpPr>
              <a:spLocks noChangeShapeType="1"/>
            </p:cNvSpPr>
            <p:nvPr/>
          </p:nvSpPr>
          <p:spPr bwMode="auto">
            <a:xfrm>
              <a:off x="4352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99"/>
            <p:cNvSpPr>
              <a:spLocks noChangeShapeType="1"/>
            </p:cNvSpPr>
            <p:nvPr/>
          </p:nvSpPr>
          <p:spPr bwMode="auto">
            <a:xfrm>
              <a:off x="4968" y="2880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Line 100"/>
            <p:cNvSpPr>
              <a:spLocks noChangeShapeType="1"/>
            </p:cNvSpPr>
            <p:nvPr/>
          </p:nvSpPr>
          <p:spPr bwMode="auto">
            <a:xfrm>
              <a:off x="5584" y="2880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0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0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vi-VN" sz="5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Tweety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11677" flipH="1">
            <a:off x="4732338" y="3273425"/>
            <a:ext cx="2590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smile2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463" y="612775"/>
            <a:ext cx="2743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2209800"/>
            <a:ext cx="5820824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5" name="Picture 5" descr="rooster2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14400" y="2895600"/>
            <a:ext cx="30480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xe « t« chë khØ vµ s­ tö vÒ së thó</a:t>
            </a:r>
          </a:p>
        </p:txBody>
      </p:sp>
      <p:pic>
        <p:nvPicPr>
          <p:cNvPr id="23555" name="Picture 7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"/>
            <a:ext cx="7391400" cy="541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109</Paragraphs>
  <Slides>18</Slides>
  <Notes>13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Clip Gallery</vt:lpstr>
      <vt:lpstr>Slide 1</vt:lpstr>
      <vt:lpstr>Slide 2</vt:lpstr>
      <vt:lpstr>TiÕt 2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1</cp:revision>
  <dcterms:created xsi:type="dcterms:W3CDTF">2006-08-16T00:00:00Z</dcterms:created>
  <dcterms:modified xsi:type="dcterms:W3CDTF">2016-09-30T10:49:17Z</dcterms:modified>
</cp:coreProperties>
</file>